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2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69" r:id="rId6"/>
  </p:sldMasterIdLst>
  <p:notesMasterIdLst>
    <p:notesMasterId r:id="rId11"/>
  </p:notesMasterIdLst>
  <p:handoutMasterIdLst>
    <p:handoutMasterId r:id="rId12"/>
  </p:handoutMasterIdLst>
  <p:sldIdLst>
    <p:sldId id="256" r:id="rId7"/>
    <p:sldId id="262" r:id="rId8"/>
    <p:sldId id="264" r:id="rId9"/>
    <p:sldId id="260" r:id="rId10"/>
  </p:sldIdLst>
  <p:sldSz cx="9144000" cy="5143500" type="screen16x9"/>
  <p:notesSz cx="6669088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15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78698" autoAdjust="0"/>
  </p:normalViewPr>
  <p:slideViewPr>
    <p:cSldViewPr snapToGrid="0" showGuides="1">
      <p:cViewPr varScale="1">
        <p:scale>
          <a:sx n="117" d="100"/>
          <a:sy n="117" d="100"/>
        </p:scale>
        <p:origin x="1062" y="90"/>
      </p:cViewPr>
      <p:guideLst>
        <p:guide orient="horz" pos="2915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5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90" cy="496809"/>
          </a:xfrm>
          <a:prstGeom prst="rect">
            <a:avLst/>
          </a:prstGeom>
        </p:spPr>
        <p:txBody>
          <a:bodyPr vert="horz" lIns="90304" tIns="45152" rIns="90304" bIns="45152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777540" y="1"/>
            <a:ext cx="2889990" cy="496809"/>
          </a:xfrm>
          <a:prstGeom prst="rect">
            <a:avLst/>
          </a:prstGeom>
        </p:spPr>
        <p:txBody>
          <a:bodyPr vert="horz" lIns="90304" tIns="45152" rIns="90304" bIns="45152" rtlCol="0"/>
          <a:lstStyle>
            <a:lvl1pPr algn="r">
              <a:defRPr sz="1200"/>
            </a:lvl1pPr>
          </a:lstStyle>
          <a:p>
            <a:fld id="{30C54968-EBDE-4A5D-8E36-B10FAFC2EFD3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9831"/>
            <a:ext cx="2889990" cy="496808"/>
          </a:xfrm>
          <a:prstGeom prst="rect">
            <a:avLst/>
          </a:prstGeom>
        </p:spPr>
        <p:txBody>
          <a:bodyPr vert="horz" lIns="90304" tIns="45152" rIns="90304" bIns="45152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777540" y="9429831"/>
            <a:ext cx="2889990" cy="496808"/>
          </a:xfrm>
          <a:prstGeom prst="rect">
            <a:avLst/>
          </a:prstGeom>
        </p:spPr>
        <p:txBody>
          <a:bodyPr vert="horz" lIns="90304" tIns="45152" rIns="90304" bIns="45152" rtlCol="0" anchor="b"/>
          <a:lstStyle>
            <a:lvl1pPr algn="r">
              <a:defRPr sz="1200"/>
            </a:lvl1pPr>
          </a:lstStyle>
          <a:p>
            <a:fld id="{ABBBCE0A-8724-4CB4-9A08-4B6E7AC446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6078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96411"/>
          </a:xfrm>
          <a:prstGeom prst="rect">
            <a:avLst/>
          </a:prstGeom>
        </p:spPr>
        <p:txBody>
          <a:bodyPr vert="horz" lIns="90304" tIns="45152" rIns="90304" bIns="45152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7608" y="1"/>
            <a:ext cx="2889938" cy="496411"/>
          </a:xfrm>
          <a:prstGeom prst="rect">
            <a:avLst/>
          </a:prstGeom>
        </p:spPr>
        <p:txBody>
          <a:bodyPr vert="horz" lIns="90304" tIns="45152" rIns="90304" bIns="45152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5400" y="744538"/>
            <a:ext cx="6618288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04" tIns="45152" rIns="90304" bIns="45152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0304" tIns="45152" rIns="90304" bIns="45152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889938" cy="496411"/>
          </a:xfrm>
          <a:prstGeom prst="rect">
            <a:avLst/>
          </a:prstGeom>
        </p:spPr>
        <p:txBody>
          <a:bodyPr vert="horz" lIns="90304" tIns="45152" rIns="90304" bIns="45152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7608" y="9430092"/>
            <a:ext cx="2889938" cy="496411"/>
          </a:xfrm>
          <a:prstGeom prst="rect">
            <a:avLst/>
          </a:prstGeom>
        </p:spPr>
        <p:txBody>
          <a:bodyPr vert="horz" lIns="90304" tIns="45152" rIns="90304" bIns="45152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Utfall:</a:t>
            </a:r>
          </a:p>
          <a:p>
            <a:r>
              <a:rPr lang="sv-SE" dirty="0" smtClean="0"/>
              <a:t>Grönt</a:t>
            </a:r>
            <a:r>
              <a:rPr lang="sv-SE" baseline="0" dirty="0" smtClean="0"/>
              <a:t> = Leverans enligt ursprunglig (projekt-)plan</a:t>
            </a:r>
          </a:p>
          <a:p>
            <a:r>
              <a:rPr lang="sv-SE" baseline="0" dirty="0" smtClean="0"/>
              <a:t>Gult = Viss avvikelse. Kommentar obligatorisk.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smtClean="0"/>
              <a:t>Rött = Betydande avvikelse jämfört med ursprunglig plan. Kommentar obligatorisk.</a:t>
            </a:r>
          </a:p>
          <a:p>
            <a:endParaRPr lang="sv-SE" baseline="0" dirty="0" smtClean="0"/>
          </a:p>
          <a:p>
            <a:r>
              <a:rPr lang="sv-SE" baseline="0" dirty="0" smtClean="0"/>
              <a:t>Ekonomi = Har projektet hållit beslutad budget?</a:t>
            </a:r>
          </a:p>
          <a:p>
            <a:r>
              <a:rPr lang="sv-SE" baseline="0" dirty="0" smtClean="0"/>
              <a:t>Tidplan = Har projektet hållit den tidplan som beslutades i samband med BP1/BP2?</a:t>
            </a:r>
          </a:p>
          <a:p>
            <a:r>
              <a:rPr lang="sv-SE" baseline="0" dirty="0" smtClean="0"/>
              <a:t>Resurser = Har projektet haft adekvata resurser för att kunna säkerställa leverans enligt ursprunglig plan?</a:t>
            </a:r>
          </a:p>
          <a:p>
            <a:r>
              <a:rPr lang="sv-SE" baseline="0" dirty="0" smtClean="0"/>
              <a:t>Funktion = Har projektet levererat avsedd funktion (nått ursprungliga projektmålen)? Kommentera ev. avvikelser och/eller </a:t>
            </a:r>
            <a:r>
              <a:rPr lang="sv-SE" baseline="0" dirty="0" err="1" smtClean="0"/>
              <a:t>förändingar</a:t>
            </a:r>
            <a:r>
              <a:rPr lang="sv-SE" baseline="0" dirty="0" smtClean="0"/>
              <a:t> av målen.</a:t>
            </a:r>
          </a:p>
          <a:p>
            <a:endParaRPr lang="sv-SE" baseline="0" dirty="0" smtClean="0"/>
          </a:p>
          <a:p>
            <a:r>
              <a:rPr lang="sv-SE" baseline="0" dirty="0" smtClean="0"/>
              <a:t>Utkomst av projektet; Beskriv kortfatta vad projektet levererat och till vilken mottagare.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>
                <a:solidFill>
                  <a:prstClr val="black"/>
                </a:solidFill>
              </a:rPr>
              <a:pPr/>
              <a:t>2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901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486281" y="991393"/>
            <a:ext cx="3551646" cy="205496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347283" y="319809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Så här använder du mallen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592848" y="2054024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655049" y="2018873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72000" y="991393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140970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551885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3547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100" dirty="0" smtClean="0">
                <a:solidFill>
                  <a:srgbClr val="000000"/>
                </a:solidFill>
              </a:rPr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45189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88900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06052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64432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6330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15210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6227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9526" y="1499214"/>
            <a:ext cx="9134475" cy="552017"/>
          </a:xfrm>
          <a:prstGeom prst="rect">
            <a:avLst/>
          </a:prstGeom>
        </p:spPr>
        <p:txBody>
          <a:bodyPr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9526" y="2151765"/>
            <a:ext cx="9134475" cy="27113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2273862" y="1617643"/>
            <a:ext cx="4839037" cy="1923276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22325" indent="-2857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9" name="Rubrik 8"/>
          <p:cNvSpPr>
            <a:spLocks noGrp="1"/>
          </p:cNvSpPr>
          <p:nvPr>
            <p:ph type="title"/>
          </p:nvPr>
        </p:nvSpPr>
        <p:spPr>
          <a:xfrm>
            <a:off x="2265770" y="1080581"/>
            <a:ext cx="4863314" cy="465534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5238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2273862" y="1617643"/>
            <a:ext cx="4839037" cy="19232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6575" indent="0">
              <a:lnSpc>
                <a:spcPct val="100000"/>
              </a:lnSpc>
              <a:spcBef>
                <a:spcPts val="80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  <p:sp>
        <p:nvSpPr>
          <p:cNvPr id="9" name="Rubrik 8"/>
          <p:cNvSpPr>
            <a:spLocks noGrp="1"/>
          </p:cNvSpPr>
          <p:nvPr>
            <p:ph type="title"/>
          </p:nvPr>
        </p:nvSpPr>
        <p:spPr>
          <a:xfrm>
            <a:off x="2265770" y="1080581"/>
            <a:ext cx="4863314" cy="465534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498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428625"/>
            <a:ext cx="5295900" cy="607219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462676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3238501" y="1023342"/>
            <a:ext cx="5295900" cy="341828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800"/>
              </a:spcBef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oto (helbi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4626769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403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Foto (helbild)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144000" cy="462676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Clr>
                <a:srgbClr val="403D45"/>
              </a:buClr>
              <a:buFont typeface="Arial" panose="020B0604020202020204" pitchFamily="34" charset="0"/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>
              <a:spcBef>
                <a:spcPts val="160"/>
              </a:spcBef>
              <a:buClr>
                <a:srgbClr val="403D45"/>
              </a:buClr>
            </a:pPr>
            <a:r>
              <a:rPr lang="sv-SE" sz="1200" kern="0" dirty="0" smtClean="0">
                <a:solidFill>
                  <a:srgbClr val="403D45"/>
                </a:solidFill>
              </a:rPr>
              <a:t>I menyn </a:t>
            </a:r>
            <a:r>
              <a:rPr lang="sv-SE" sz="1200" b="1" kern="0" dirty="0" smtClean="0">
                <a:solidFill>
                  <a:srgbClr val="403D45"/>
                </a:solidFill>
              </a:rPr>
              <a:t>Start </a:t>
            </a:r>
            <a:r>
              <a:rPr lang="sv-SE" sz="1200" kern="0" dirty="0" smtClean="0">
                <a:solidFill>
                  <a:srgbClr val="403D45"/>
                </a:solidFill>
              </a:rPr>
              <a:t>hittar du</a:t>
            </a:r>
            <a:r>
              <a:rPr lang="sv-SE" sz="1200" b="1" kern="0" dirty="0" smtClean="0">
                <a:solidFill>
                  <a:srgbClr val="403D45"/>
                </a:solidFill>
              </a:rPr>
              <a:t> </a:t>
            </a:r>
            <a:r>
              <a:rPr lang="sv-SE" sz="1200" i="1" kern="0" dirty="0" smtClean="0">
                <a:solidFill>
                  <a:srgbClr val="403D45"/>
                </a:solidFill>
              </a:rPr>
              <a:t>Ny bild</a:t>
            </a:r>
            <a:r>
              <a:rPr lang="sv-SE" sz="1200" kern="0" dirty="0" smtClean="0">
                <a:solidFill>
                  <a:srgbClr val="403D45"/>
                </a:solidFill>
              </a:rPr>
              <a:t>. </a:t>
            </a:r>
          </a:p>
          <a:p>
            <a:pPr>
              <a:spcBef>
                <a:spcPts val="160"/>
              </a:spcBef>
              <a:buClr>
                <a:srgbClr val="403D45"/>
              </a:buClr>
            </a:pPr>
            <a:r>
              <a:rPr lang="sv-SE" sz="1200" kern="0" dirty="0" smtClean="0">
                <a:solidFill>
                  <a:srgbClr val="403D45"/>
                </a:solidFill>
              </a:rPr>
              <a:t>Klicka på pilen och välj den </a:t>
            </a:r>
            <a:r>
              <a:rPr lang="sv-SE" sz="1200" kern="0" dirty="0" err="1" smtClean="0">
                <a:solidFill>
                  <a:srgbClr val="403D45"/>
                </a:solidFill>
              </a:rPr>
              <a:t>sidmall</a:t>
            </a:r>
            <a:r>
              <a:rPr lang="sv-SE" sz="1200" kern="0" dirty="0" smtClean="0">
                <a:solidFill>
                  <a:srgbClr val="403D45"/>
                </a:solidFill>
              </a:rPr>
              <a:t> du behöver.</a:t>
            </a:r>
            <a:endParaRPr lang="sv-SE" sz="1400" kern="0" dirty="0" smtClean="0">
              <a:solidFill>
                <a:srgbClr val="403D45"/>
              </a:solidFill>
            </a:endParaRPr>
          </a:p>
          <a:p>
            <a:pPr>
              <a:buClr>
                <a:srgbClr val="403D45"/>
              </a:buClr>
            </a:pPr>
            <a:endParaRPr lang="sv-SE" sz="1400" kern="0" dirty="0" smtClean="0">
              <a:solidFill>
                <a:srgbClr val="403D45"/>
              </a:solidFill>
            </a:endParaRPr>
          </a:p>
          <a:p>
            <a:pPr>
              <a:buClr>
                <a:srgbClr val="403D45"/>
              </a:buClr>
            </a:pPr>
            <a:endParaRPr lang="sv-SE" sz="1400" kern="0" dirty="0" smtClean="0">
              <a:solidFill>
                <a:srgbClr val="403D45"/>
              </a:solidFill>
            </a:endParaRPr>
          </a:p>
          <a:p>
            <a:pPr>
              <a:buClr>
                <a:srgbClr val="403D45"/>
              </a:buClr>
            </a:pPr>
            <a:endParaRPr lang="sv-SE" sz="1400" kern="0" dirty="0" smtClean="0">
              <a:solidFill>
                <a:srgbClr val="403D45"/>
              </a:solidFill>
            </a:endParaRPr>
          </a:p>
          <a:p>
            <a:pPr marL="228600" indent="-228600">
              <a:spcBef>
                <a:spcPts val="160"/>
              </a:spcBef>
              <a:buClr>
                <a:srgbClr val="403D45"/>
              </a:buClr>
              <a:buFont typeface="+mj-lt"/>
              <a:buAutoNum type="arabicPeriod"/>
              <a:defRPr/>
            </a:pPr>
            <a:endParaRPr lang="sv-SE" sz="1200" kern="0" dirty="0" smtClean="0">
              <a:solidFill>
                <a:srgbClr val="403D45"/>
              </a:solidFill>
            </a:endParaRPr>
          </a:p>
          <a:p>
            <a:pPr marL="0" indent="0">
              <a:buClr>
                <a:srgbClr val="403D45"/>
              </a:buClr>
              <a:buFont typeface="Arial" panose="020B0604020202020204" pitchFamily="34" charset="0"/>
              <a:buNone/>
            </a:pPr>
            <a:endParaRPr lang="sv-SE" sz="1200" kern="0" dirty="0" smtClean="0">
              <a:solidFill>
                <a:srgbClr val="403D45"/>
              </a:solidFill>
            </a:endParaRPr>
          </a:p>
          <a:p>
            <a:pPr marL="0" indent="0">
              <a:buClr>
                <a:srgbClr val="403D45"/>
              </a:buClr>
              <a:buFont typeface="Arial" panose="020B0604020202020204" pitchFamily="34" charset="0"/>
              <a:buNone/>
            </a:pPr>
            <a:endParaRPr lang="sv-SE" sz="1200" kern="0" dirty="0" smtClean="0">
              <a:solidFill>
                <a:srgbClr val="403D45"/>
              </a:solidFill>
            </a:endParaRPr>
          </a:p>
          <a:p>
            <a:pPr marL="0" indent="0">
              <a:buClr>
                <a:srgbClr val="403D45"/>
              </a:buClr>
              <a:buFont typeface="Arial" panose="020B0604020202020204" pitchFamily="34" charset="0"/>
              <a:buNone/>
            </a:pPr>
            <a:endParaRPr lang="sv-SE" sz="1200" kern="0" dirty="0" smtClean="0">
              <a:solidFill>
                <a:srgbClr val="403D45"/>
              </a:solidFill>
            </a:endParaRPr>
          </a:p>
          <a:p>
            <a:pPr marL="0" indent="0">
              <a:buClr>
                <a:srgbClr val="403D45"/>
              </a:buClr>
              <a:buFont typeface="Arial" panose="020B0604020202020204" pitchFamily="34" charset="0"/>
              <a:buNone/>
            </a:pPr>
            <a:endParaRPr lang="sv-SE" sz="1200" kern="0" dirty="0">
              <a:solidFill>
                <a:srgbClr val="403D45"/>
              </a:solidFill>
            </a:endParaRPr>
          </a:p>
          <a:p>
            <a:pPr>
              <a:buClr>
                <a:srgbClr val="403D45"/>
              </a:buClr>
            </a:pPr>
            <a:endParaRPr lang="sv-SE" sz="1400" kern="0" dirty="0" smtClean="0">
              <a:solidFill>
                <a:srgbClr val="403D45"/>
              </a:solidFill>
            </a:endParaRPr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sv-SE" sz="26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sv-SE" sz="2600" smtClean="0">
                <a:noFill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kern="0" dirty="0" smtClean="0">
                <a:solidFill>
                  <a:srgbClr val="000000"/>
                </a:solidFill>
              </a:rPr>
              <a:t>Markera den sida i presentationen som du </a:t>
            </a:r>
            <a:br>
              <a:rPr lang="sv-SE" sz="1200" kern="0" dirty="0" smtClean="0">
                <a:solidFill>
                  <a:srgbClr val="000000"/>
                </a:solidFill>
              </a:rPr>
            </a:br>
            <a:r>
              <a:rPr lang="sv-SE" sz="1200" kern="0" dirty="0" smtClean="0">
                <a:solidFill>
                  <a:srgbClr val="000000"/>
                </a:solidFill>
              </a:rPr>
              <a:t>vill byta </a:t>
            </a:r>
            <a:r>
              <a:rPr lang="sv-SE" sz="1200" kern="0" dirty="0" err="1" smtClean="0">
                <a:solidFill>
                  <a:srgbClr val="000000"/>
                </a:solidFill>
              </a:rPr>
              <a:t>sidmall</a:t>
            </a:r>
            <a:r>
              <a:rPr lang="sv-SE" sz="1200" kern="0" dirty="0" smtClean="0">
                <a:solidFill>
                  <a:srgbClr val="000000"/>
                </a:solidFill>
              </a:rPr>
              <a:t> på. </a:t>
            </a:r>
          </a:p>
          <a:p>
            <a:pPr marL="171450" indent="-171450" defTabSz="762000" fontAlgn="base">
              <a:spcBef>
                <a:spcPts val="160"/>
              </a:spcBef>
              <a:spcAft>
                <a:spcPct val="0"/>
              </a:spcAft>
              <a:buClr>
                <a:srgbClr val="403D45"/>
              </a:buClr>
              <a:buFont typeface="Arial" panose="020B0604020202020204" pitchFamily="34" charset="0"/>
              <a:buChar char="•"/>
              <a:defRPr/>
            </a:pPr>
            <a:r>
              <a:rPr lang="sv-SE" sz="1200" kern="0" dirty="0" smtClean="0">
                <a:solidFill>
                  <a:srgbClr val="000000"/>
                </a:solidFill>
              </a:rPr>
              <a:t>Gå upp till menyn </a:t>
            </a:r>
            <a:r>
              <a:rPr lang="sv-SE" sz="1200" b="1" kern="0" dirty="0" smtClean="0">
                <a:solidFill>
                  <a:srgbClr val="000000"/>
                </a:solidFill>
              </a:rPr>
              <a:t>Start </a:t>
            </a:r>
            <a:r>
              <a:rPr lang="sv-SE" sz="1200" kern="0" dirty="0" smtClean="0">
                <a:solidFill>
                  <a:srgbClr val="000000"/>
                </a:solidFill>
              </a:rPr>
              <a:t>och välj</a:t>
            </a:r>
            <a:r>
              <a:rPr lang="sv-SE" sz="1200" b="1" kern="0" dirty="0" smtClean="0">
                <a:solidFill>
                  <a:srgbClr val="000000"/>
                </a:solidFill>
              </a:rPr>
              <a:t> </a:t>
            </a:r>
            <a:r>
              <a:rPr lang="sv-SE" sz="1200" i="1" kern="0" dirty="0" smtClean="0">
                <a:solidFill>
                  <a:srgbClr val="000000"/>
                </a:solidFill>
              </a:rPr>
              <a:t>Layout</a:t>
            </a:r>
            <a:r>
              <a:rPr lang="sv-SE" sz="1200" kern="0" dirty="0" smtClean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Clr>
                <a:srgbClr val="403D45"/>
              </a:buClr>
              <a:buFont typeface="Arial" panose="020B0604020202020204" pitchFamily="34" charset="0"/>
              <a:buNone/>
            </a:pPr>
            <a:r>
              <a:rPr lang="sv-SE" sz="1200" b="1" kern="0" dirty="0" smtClean="0">
                <a:solidFill>
                  <a:srgbClr val="403D45"/>
                </a:solidFill>
              </a:rPr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kern="0" dirty="0" smtClean="0">
              <a:solidFill>
                <a:srgbClr val="403D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618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33540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8" descr="bakgr_bla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23978"/>
            <a:ext cx="9144000" cy="542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212" y="4761855"/>
            <a:ext cx="1407810" cy="211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67" r:id="rId3"/>
    <p:sldLayoutId id="2147483668" r:id="rId4"/>
    <p:sldLayoutId id="2147483662" r:id="rId5"/>
    <p:sldLayoutId id="2147483665" r:id="rId6"/>
    <p:sldLayoutId id="2147483664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40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Kortare väntetider i cancervården – SVF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smtClean="0"/>
              <a:t>Avrapportering av avslutat projekt - Utvecklingsrådet</a:t>
            </a:r>
          </a:p>
          <a:p>
            <a:r>
              <a:rPr lang="sv-SE" dirty="0" smtClean="0"/>
              <a:t>[Datum</a:t>
            </a:r>
            <a:r>
              <a:rPr lang="sv-SE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706110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279619"/>
              </p:ext>
            </p:extLst>
          </p:nvPr>
        </p:nvGraphicFramePr>
        <p:xfrm>
          <a:off x="222165" y="82288"/>
          <a:ext cx="8590217" cy="1260720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19465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01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4787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77572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2657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Projektledare:</a:t>
                      </a:r>
                      <a:endParaRPr lang="sv-SE" sz="10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sv-SE" sz="1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Carina Eriksson</a:t>
                      </a:r>
                      <a:endParaRPr lang="sv-SE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Projektägare: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Jonas Thörnqvist Bitr. Landstingsdirektör</a:t>
                      </a:r>
                      <a:endParaRPr lang="sv-SE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846">
                <a:tc>
                  <a:txBody>
                    <a:bodyPr/>
                    <a:lstStyle/>
                    <a:p>
                      <a:pPr algn="r"/>
                      <a:r>
                        <a:rPr lang="sv-SE" sz="1000" b="1" dirty="0" smtClean="0"/>
                        <a:t>Etablerings-</a:t>
                      </a:r>
                      <a:r>
                        <a:rPr lang="sv-SE" sz="1000" b="1" baseline="0" dirty="0" smtClean="0"/>
                        <a:t> och g</a:t>
                      </a:r>
                      <a:r>
                        <a:rPr lang="sv-SE" sz="1000" b="1" dirty="0" smtClean="0"/>
                        <a:t>enomförandeperiod</a:t>
                      </a:r>
                      <a:r>
                        <a:rPr lang="sv-SE" sz="1000" b="1" baseline="0" dirty="0" smtClean="0"/>
                        <a:t>:</a:t>
                      </a:r>
                      <a:endParaRPr lang="sv-SE" sz="1000" b="1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2015-01-01--2018-12-31</a:t>
                      </a:r>
                      <a:endParaRPr lang="sv-SE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Mottagare av projektets resultat</a:t>
                      </a:r>
                      <a:r>
                        <a:rPr lang="sv-SE" sz="1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(verksamhet/er):</a:t>
                      </a:r>
                      <a:r>
                        <a:rPr lang="sv-SE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endParaRPr lang="sv-SE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sv-SE" sz="1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Region Norrbotten, Läns- och närsjukvårdens samtliga verksamheter</a:t>
                      </a:r>
                      <a:endParaRPr lang="sv-SE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4747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Datum BP5:</a:t>
                      </a:r>
                      <a:endParaRPr lang="sv-SE" sz="10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sv-SE" sz="1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endParaRPr lang="sv-SE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098909"/>
              </p:ext>
            </p:extLst>
          </p:nvPr>
        </p:nvGraphicFramePr>
        <p:xfrm>
          <a:off x="222164" y="959676"/>
          <a:ext cx="8590216" cy="16611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5902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30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Sammanfattning av</a:t>
                      </a:r>
                      <a:r>
                        <a:rPr lang="sv-SE" sz="1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bakgrund och  projektmål</a:t>
                      </a:r>
                      <a:endParaRPr lang="sv-SE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916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 2015-2018 görs en nationell satsning för att skapa en mer jämlik och tillgänglig cancervård med ökad kvalitet, med fokus på att korta väntetiderna och minska regionala skillnader.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 övergripande projektmålet, vilket också har uppnåtts, har varit att införa 31 standardiserade vårdförlopp som tagits fram nationellt.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Dessa vårdförlopp beskriver vilka utredningar och första behandlingar som ska göras inom respektive cancerdiagnos, samt vilka maximala tidsgränser som gäller för de olika åtgärderna.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0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307311"/>
              </p:ext>
            </p:extLst>
          </p:nvPr>
        </p:nvGraphicFramePr>
        <p:xfrm>
          <a:off x="214071" y="2313551"/>
          <a:ext cx="8598156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49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76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1654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algn="l"/>
                      <a:r>
                        <a:rPr lang="sv-SE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Utfall jämfört med ursprunglig plan:</a:t>
                      </a:r>
                      <a:endParaRPr lang="sv-SE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Vid </a:t>
                      </a:r>
                      <a:r>
                        <a:rPr lang="sv-SE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avvikelse (gult och/eller rött) </a:t>
                      </a:r>
                      <a:r>
                        <a:rPr lang="sv-SE" sz="1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beskriv </a:t>
                      </a:r>
                      <a:r>
                        <a:rPr lang="sv-SE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avvikelsen</a:t>
                      </a:r>
                      <a:r>
                        <a:rPr lang="sv-SE" sz="1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och vad den inneburit för projektet (ex. förskjuten tidplan, förändrad funktion eller ej hållen budget).</a:t>
                      </a:r>
                      <a:endParaRPr lang="sv-SE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6171">
                <a:tc>
                  <a:txBody>
                    <a:bodyPr/>
                    <a:lstStyle/>
                    <a:p>
                      <a:pPr algn="l"/>
                      <a:r>
                        <a:rPr lang="sv-SE" sz="10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Ekonomi</a:t>
                      </a:r>
                      <a:endParaRPr lang="sv-SE" sz="10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7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Färg-markera</a:t>
                      </a:r>
                      <a:endParaRPr lang="sv-SE" sz="7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kern="12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53289">
                <a:tc>
                  <a:txBody>
                    <a:bodyPr/>
                    <a:lstStyle/>
                    <a:p>
                      <a:pPr algn="l"/>
                      <a:r>
                        <a:rPr lang="sv-SE" sz="10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Tidplan</a:t>
                      </a:r>
                      <a:endParaRPr lang="sv-SE" sz="10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7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Färg-markera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kern="12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/>
                      <a:r>
                        <a:rPr lang="sv-SE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Resurser</a:t>
                      </a:r>
                      <a:endParaRPr lang="sv-SE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7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Färg-markera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sv-SE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Funktion</a:t>
                      </a:r>
                      <a:endParaRPr lang="sv-SE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7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Färg-markera</a:t>
                      </a:r>
                      <a:endParaRPr lang="sv-SE" sz="10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sv-SE" sz="1000" kern="12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9" name="Tabel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075933"/>
              </p:ext>
            </p:extLst>
          </p:nvPr>
        </p:nvGraphicFramePr>
        <p:xfrm>
          <a:off x="205604" y="3959943"/>
          <a:ext cx="8617412" cy="1110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74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73438">
                <a:tc>
                  <a:txBody>
                    <a:bodyPr/>
                    <a:lstStyle/>
                    <a:p>
                      <a:pPr algn="l"/>
                      <a:r>
                        <a:rPr lang="sv-SE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Utkomst av projektet (resultat/vad har projektet levererat):</a:t>
                      </a:r>
                      <a:endParaRPr lang="sv-SE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963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sv-SE" sz="1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Projektet har levererat enligt plan. De SVF</a:t>
                      </a:r>
                      <a:r>
                        <a:rPr lang="sv-SE" sz="1000" b="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 som tagits fram nationellt har införts inom angiven tidsram.</a:t>
                      </a:r>
                      <a:endParaRPr lang="sv-SE" sz="10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963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sv-SE" sz="10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288963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sv-SE" sz="10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6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smtClean="0"/>
              <a:t>Svårt att få följsamhet till nytt arbetssätt med kodning av SVF då gammalt journalsystem inte stödjer nya arbetssätt</a:t>
            </a:r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Erfarenheter och observationer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411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4"/>
          </p:nvPr>
        </p:nvSpPr>
        <p:spPr>
          <a:xfrm>
            <a:off x="2053426" y="835821"/>
            <a:ext cx="4839037" cy="3466757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All dokumentation kring projektet finns samlad i VIS under </a:t>
            </a:r>
            <a:r>
              <a:rPr lang="sv-SE" b="1" i="1" dirty="0"/>
              <a:t>Kortare väntetider i cancervården </a:t>
            </a:r>
            <a:r>
              <a:rPr lang="sv-SE" b="1" i="1" dirty="0" smtClean="0"/>
              <a:t>– SVF</a:t>
            </a:r>
          </a:p>
          <a:p>
            <a:pPr marL="0" indent="0">
              <a:buNone/>
            </a:pPr>
            <a:r>
              <a:rPr lang="sv-SE" b="1" i="1" dirty="0" smtClean="0"/>
              <a:t>Sammanfattning</a:t>
            </a:r>
          </a:p>
          <a:p>
            <a:r>
              <a:rPr lang="sv-SE" dirty="0" smtClean="0"/>
              <a:t>Samtliga mål i projektet har uppnåtts – 31 SVF har införts under 2015-2018</a:t>
            </a:r>
          </a:p>
          <a:p>
            <a:r>
              <a:rPr lang="sv-SE" dirty="0" smtClean="0"/>
              <a:t>Projektets tidplaner har hållits</a:t>
            </a:r>
          </a:p>
          <a:p>
            <a:r>
              <a:rPr lang="sv-SE" dirty="0" smtClean="0"/>
              <a:t>Projektets budget har hållits</a:t>
            </a:r>
          </a:p>
          <a:p>
            <a:r>
              <a:rPr lang="sv-SE" dirty="0" smtClean="0"/>
              <a:t>För att säkerställa att nyttoeffekten kvarstår över tid måste registrering av SVF fortsätta och information finnas tillgänglig för samtliga medarbetare</a:t>
            </a:r>
          </a:p>
          <a:p>
            <a:r>
              <a:rPr lang="sv-SE" dirty="0" smtClean="0"/>
              <a:t>Troligen kommer en ny cancersatsning 2019 men hur den kommer att se ut är ännu inte klart</a:t>
            </a:r>
          </a:p>
          <a:p>
            <a:endParaRPr lang="sv-SE" dirty="0" smtClean="0"/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i="1" dirty="0" smtClean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2273862" y="370288"/>
            <a:ext cx="4863314" cy="465534"/>
          </a:xfrm>
        </p:spPr>
        <p:txBody>
          <a:bodyPr/>
          <a:lstStyle/>
          <a:p>
            <a:r>
              <a:rPr lang="sv-SE" dirty="0" smtClean="0"/>
              <a:t>Dokumentation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1946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ll Region Norrbotten_blå">
  <a:themeElements>
    <a:clrScheme name="NLL Rö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E1D059"/>
      </a:accent1>
      <a:accent2>
        <a:srgbClr val="F8951F"/>
      </a:accent2>
      <a:accent3>
        <a:srgbClr val="EE6821"/>
      </a:accent3>
      <a:accent4>
        <a:srgbClr val="C11933"/>
      </a:accent4>
      <a:accent5>
        <a:srgbClr val="403D45"/>
      </a:accent5>
      <a:accent6>
        <a:srgbClr val="C0C0BD"/>
      </a:accent6>
      <a:hlink>
        <a:srgbClr val="403D45"/>
      </a:hlink>
      <a:folHlink>
        <a:srgbClr val="C0C0BD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Assembly>Microsoft.Office.Policy, Version=14.0.0.0, Culture=neutral, PublicKeyToken=71e9bce111e9429c</Assembly>
    <Class>Microsoft.Office.RecordsManagement.Internal.UpdateExpireDate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 xsi:nil="true"/>
    <NLLModifiedBy xmlns="http://schemas.microsoft.com/sharepoint/v3">Carina Eriksson</NLLModifiedBy>
    <NLLDocumentIDValue xmlns="http://schemas.microsoft.com/sharepoint/v3">PITMT92-8-264</NLLDocumentIDValue>
    <NLLInformationclass xmlns="http://schemas.microsoft.com/sharepoint/v3">Publik</NLLInformationclass>
    <AnsvarigQuickpart xmlns="http://schemas.microsoft.com/sharepoint/v3">Carina Eriksson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InformationCollectionTaxHTField0 xmlns="http://schemas.microsoft.com/sharepoint/v3">
      <Terms xmlns="http://schemas.microsoft.com/office/infopath/2007/PartnerControls"/>
    </NLLInformationCollectionTaxHTField0>
    <NLLThinningTime xmlns="http://schemas.microsoft.com/sharepoint/v3">2026-03-10T08:28:00+00:00</NLLThinningTime>
    <NLLPublishDateQuickpart xmlns="http://schemas.microsoft.com/sharepoint/v3">2019-06-04</NLLPublishDateQuickpart>
    <NLLPublishingstatus xmlns="http://schemas.microsoft.com/sharepoint/v3">Publicerad</NLLPublishingstatus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Kortare väntetider i cancervården - SVF</TermName>
          <TermId xmlns="http://schemas.microsoft.com/office/infopath/2007/PartnerControls">7b1f8dbb-908b-4f94-b95a-a210939be2e0</TermId>
        </TermInfo>
      </Terms>
    </NLLProducerPlaceTaxHTField0>
    <NLLEstablishedByQuickpart xmlns="http://schemas.microsoft.com/sharepoint/v3">Carina Eriksson</NLLEstablishedByQuickpart>
    <NLLPublishDate xmlns="http://schemas.microsoft.com/sharepoint/v3">2019-06-03T22:00:00+00:00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</TermName>
          <TermId xmlns="http://schemas.microsoft.com/office/infopath/2007/PartnerControls">57688ad1-3070-4f9b-930d-380ac1e3f4f2</TermId>
        </TermInfo>
      </Terms>
    </NLLDocumentTypeTaxHTField0>
    <prdProcessTaxHTField0 xmlns="http://schemas.microsoft.com/sharepoint/v3">
      <Terms xmlns="http://schemas.microsoft.com/office/infopath/2007/PartnerControls"/>
    </prdProcessTaxHTField0>
    <NLLVersion xmlns="http://schemas.microsoft.com/sharepoint/v3">2.0</NLLVersion>
    <NLLEstablishedBy xmlns="http://schemas.microsoft.com/sharepoint/v3">
      <UserInfo>
        <DisplayName>Carina Eriksson</DisplayName>
        <AccountId>33</AccountId>
        <AccountType/>
      </UserInfo>
    </NLLEstablishedBy>
    <NLLLockWorkflows xmlns="http://schemas.microsoft.com/sharepoint/v3">false</NLLLockWorkflows>
    <TaxKeywordTaxHTField xmlns="bfe5ee2f-6261-4ef7-9094-605fbf1c60c0">
      <Terms xmlns="http://schemas.microsoft.com/office/infopath/2007/PartnerControls"/>
    </TaxKeywordTaxHTField>
    <_dlc_DocId xmlns="bfe5ee2f-6261-4ef7-9094-605fbf1c60c0">PITMT92-8-264</_dlc_DocId>
    <_dlc_DocIdUrl xmlns="bfe5ee2f-6261-4ef7-9094-605fbf1c60c0">
      <Url>http://spportal.extvis.local/process/projekt/_layouts/15/DocIdRedir.aspx?ID=PITMT92-8-264</Url>
      <Description>PITMT92-8-264</Description>
    </_dlc_DocIdUrl>
    <_dlc_DocIdPersistId xmlns="bfe5ee2f-6261-4ef7-9094-605fbf1c60c0">true</_dlc_DocIdPersistId>
    <_dlc_ExpireDateSaved xmlns="http://schemas.microsoft.com/sharepoint/v3" xsi:nil="true"/>
    <_dlc_ExpireDate xmlns="http://schemas.microsoft.com/sharepoint/v3">2026-03-11T22:24:54+00:00</_dlc_ExpireDate>
    <VISResponsible xmlns="af834ee9-b00b-4978-96cf-ee7e39717281">
      <UserInfo>
        <DisplayName>Carina Eriksson</DisplayName>
        <AccountId>33</AccountId>
        <AccountType/>
      </UserInfo>
    </VISResponsible>
    <VIS_DocumentId xmlns="af834ee9-b00b-4978-96cf-ee7e39717281">
      <Url>https://samarbeta.nll.se/projekt/kortarevantetidericancervardensvf/_layouts/15/DocIdRedir.aspx?ID=PITMT92-8-264</Url>
      <Description>PITMT92-8-264</Description>
    </VIS_DocumentId>
    <DocumentStatus xmlns="af834ee9-b00b-4978-96cf-ee7e39717281">
      <Url>https://samarbeta.nll.se/projekt/kortarevantetidericancervardensvf/_layouts/15/wrkstat.aspx?List=7f143813-0210-4116-b53d-ac6c3822cc47&amp;WorkflowInstanceName=b6ae35fc-6f3f-493c-826a-4ab9a14e2e19</Url>
      <Description>Publicerad</Description>
    </DocumentStatus>
    <_dlc_Exempt xmlns="http://schemas.microsoft.com/sharepoint/v3">false</_dlc_Exempt>
  </documentManagement>
</p:properties>
</file>

<file path=customXml/item4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-297041635" UniqueId="b3161861-6e3b-4405-805f-6bed5d7ce083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f1997167-f199-4753-9563-ba1b068f6462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8BBCB924C50D0342A5F01AC972E20FED" ma:contentTypeVersion="29" ma:contentTypeDescription="Informerande dokument" ma:contentTypeScope="" ma:versionID="bb02fd48e9f149931431258b2ad26ff0">
  <xsd:schema xmlns:xsd="http://www.w3.org/2001/XMLSchema" xmlns:xs="http://www.w3.org/2001/XMLSchema" xmlns:p="http://schemas.microsoft.com/office/2006/metadata/properties" xmlns:ns1="http://schemas.microsoft.com/sharepoint/v3" xmlns:ns2="bfe5ee2f-6261-4ef7-9094-605fbf1c60c0" xmlns:ns3="af834ee9-b00b-4978-96cf-ee7e39717281" targetNamespace="http://schemas.microsoft.com/office/2006/metadata/properties" ma:root="true" ma:fieldsID="bc7a97b8f463d7262a21fcdceab88ace" ns1:_="" ns2:_="" ns3:_="">
    <xsd:import namespace="http://schemas.microsoft.com/sharepoint/v3"/>
    <xsd:import namespace="bfe5ee2f-6261-4ef7-9094-605fbf1c60c0"/>
    <xsd:import namespace="af834ee9-b00b-4978-96cf-ee7e397172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internalName="NLLEstablishedBy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5ee2f-6261-4ef7-9094-605fbf1c60c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34ee9-b00b-4978-96cf-ee7e39717281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362241-78BA-4401-8FF7-6B193F01BE44}"/>
</file>

<file path=customXml/itemProps2.xml><?xml version="1.0" encoding="utf-8"?>
<ds:datastoreItem xmlns:ds="http://schemas.openxmlformats.org/officeDocument/2006/customXml" ds:itemID="{914E52F1-1686-4E47-A8BA-3535B4B021DD}"/>
</file>

<file path=customXml/itemProps3.xml><?xml version="1.0" encoding="utf-8"?>
<ds:datastoreItem xmlns:ds="http://schemas.openxmlformats.org/officeDocument/2006/customXml" ds:itemID="{0FB44DB2-6C06-465B-BA5E-FF5D721BD018}">
  <ds:schemaRefs>
    <ds:schemaRef ds:uri="http://schemas.microsoft.com/sharepoint/v3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bc5a852b-bb8a-43d3-b7aa-d90dfa8f02f0"/>
    <ds:schemaRef ds:uri="http://purl.org/dc/dcmitype/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285A6D21-A56C-4852-A822-D5892262402A}"/>
</file>

<file path=customXml/itemProps5.xml><?xml version="1.0" encoding="utf-8"?>
<ds:datastoreItem xmlns:ds="http://schemas.openxmlformats.org/officeDocument/2006/customXml" ds:itemID="{0310012F-CF85-4115-B3A4-2EF569EA97B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2323</TotalTime>
  <Words>407</Words>
  <Application>Microsoft Office PowerPoint</Application>
  <PresentationFormat>Bildspel på skärmen (16:9)</PresentationFormat>
  <Paragraphs>55</Paragraphs>
  <Slides>4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Arial</vt:lpstr>
      <vt:lpstr>Calibri</vt:lpstr>
      <vt:lpstr>Wingdings</vt:lpstr>
      <vt:lpstr>Mall Region Norrbotten_blå</vt:lpstr>
      <vt:lpstr>Region Norrbotten_vit</vt:lpstr>
      <vt:lpstr>Kortare väntetider i cancervården – SVF</vt:lpstr>
      <vt:lpstr>PowerPoint-presentation</vt:lpstr>
      <vt:lpstr>Erfarenheter och observationer</vt:lpstr>
      <vt:lpstr>Dokumentation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Avrapportering avslutat projekt UR mall</dc:title>
  <dc:subject/>
  <dc:creator>Marcus Claesson</dc:creator>
  <cp:keywords/>
  <dc:description/>
  <cp:lastModifiedBy>Carina Eriksson</cp:lastModifiedBy>
  <cp:revision>163</cp:revision>
  <cp:lastPrinted>2017-01-24T09:39:17Z</cp:lastPrinted>
  <dcterms:created xsi:type="dcterms:W3CDTF">2017-01-10T10:03:00Z</dcterms:created>
  <dcterms:modified xsi:type="dcterms:W3CDTF">2019-01-10T08:03:09Z</dcterms:modified>
  <cp:category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LLProducerPlace">
    <vt:lpwstr>98;#Kortare väntetider i cancervården - SVF|7b1f8dbb-908b-4f94-b95a-a210939be2e0</vt:lpwstr>
  </property>
  <property fmtid="{D5CDD505-2E9C-101B-9397-08002B2CF9AE}" pid="3" name="TaxKeyword">
    <vt:lpwstr/>
  </property>
  <property fmtid="{D5CDD505-2E9C-101B-9397-08002B2CF9AE}" pid="4" name="CareActionCodeSurgical">
    <vt:lpwstr/>
  </property>
  <property fmtid="{D5CDD505-2E9C-101B-9397-08002B2CF9AE}" pid="5" name="NLLInformationCollection">
    <vt:lpwstr/>
  </property>
  <property fmtid="{D5CDD505-2E9C-101B-9397-08002B2CF9AE}" pid="6" name="NLLStakeholder">
    <vt:lpwstr>1;#Region Norrbotten|2ac66d7d-7456-4491-b0c4-3e1d538f92db</vt:lpwstr>
  </property>
  <property fmtid="{D5CDD505-2E9C-101B-9397-08002B2CF9AE}" pid="7" name="PsychiatricCodeTaxHTField0">
    <vt:lpwstr/>
  </property>
  <property fmtid="{D5CDD505-2E9C-101B-9397-08002B2CF9AE}" pid="8" name="TLVCodeDiagnosisTaxHTField0">
    <vt:lpwstr/>
  </property>
  <property fmtid="{D5CDD505-2E9C-101B-9397-08002B2CF9AE}" pid="9" name="ContentTypeId">
    <vt:lpwstr>0x010100D7963E0E5B7A40E5AEA07389401D709F007B1238BBD93543428C20870054E92DBF01008BBCB924C50D0342A5F01AC972E20FED</vt:lpwstr>
  </property>
  <property fmtid="{D5CDD505-2E9C-101B-9397-08002B2CF9AE}" pid="10" name="SpecialtyTaxHTField0">
    <vt:lpwstr/>
  </property>
  <property fmtid="{D5CDD505-2E9C-101B-9397-08002B2CF9AE}" pid="11" name="CareActionCodeNonSurgical">
    <vt:lpwstr/>
  </property>
  <property fmtid="{D5CDD505-2E9C-101B-9397-08002B2CF9AE}" pid="12" name="NLLMeetingType">
    <vt:lpwstr/>
  </property>
  <property fmtid="{D5CDD505-2E9C-101B-9397-08002B2CF9AE}" pid="13" name="CompulsoryActionTaxHTField0">
    <vt:lpwstr/>
  </property>
  <property fmtid="{D5CDD505-2E9C-101B-9397-08002B2CF9AE}" pid="14" name="NLLMtptCode">
    <vt:lpwstr/>
  </property>
  <property fmtid="{D5CDD505-2E9C-101B-9397-08002B2CF9AE}" pid="15" name="Specialty">
    <vt:lpwstr/>
  </property>
  <property fmtid="{D5CDD505-2E9C-101B-9397-08002B2CF9AE}" pid="16" name="ICD10Code">
    <vt:lpwstr/>
  </property>
  <property fmtid="{D5CDD505-2E9C-101B-9397-08002B2CF9AE}" pid="17" name="AnalysisNameTaxHTField0">
    <vt:lpwstr/>
  </property>
  <property fmtid="{D5CDD505-2E9C-101B-9397-08002B2CF9AE}" pid="18" name="NLLMeetingTypeTaxHTField0">
    <vt:lpwstr/>
  </property>
  <property fmtid="{D5CDD505-2E9C-101B-9397-08002B2CF9AE}" pid="19" name="CareActionCodeSurgicalTaxHTField0">
    <vt:lpwstr/>
  </property>
  <property fmtid="{D5CDD505-2E9C-101B-9397-08002B2CF9AE}" pid="20" name="PharmaceuticalCodeTaxHTField0">
    <vt:lpwstr/>
  </property>
  <property fmtid="{D5CDD505-2E9C-101B-9397-08002B2CF9AE}" pid="21" name="NLLDecisionLevelManagedTaxHTField0">
    <vt:lpwstr/>
  </property>
  <property fmtid="{D5CDD505-2E9C-101B-9397-08002B2CF9AE}" pid="22" name="NLLDecisionLevelManaged">
    <vt:lpwstr/>
  </property>
  <property fmtid="{D5CDD505-2E9C-101B-9397-08002B2CF9AE}" pid="23" name="ICD10CodeTaxHTField0">
    <vt:lpwstr/>
  </property>
  <property fmtid="{D5CDD505-2E9C-101B-9397-08002B2CF9AE}" pid="24" name="CompulsoryAction">
    <vt:lpwstr/>
  </property>
  <property fmtid="{D5CDD505-2E9C-101B-9397-08002B2CF9AE}" pid="25" name="RadiologicalCode">
    <vt:lpwstr/>
  </property>
  <property fmtid="{D5CDD505-2E9C-101B-9397-08002B2CF9AE}" pid="26" name="TLVCodeAction">
    <vt:lpwstr/>
  </property>
  <property fmtid="{D5CDD505-2E9C-101B-9397-08002B2CF9AE}" pid="27" name="prdProcess">
    <vt:lpwstr/>
  </property>
  <property fmtid="{D5CDD505-2E9C-101B-9397-08002B2CF9AE}" pid="28" name="References">
    <vt:lpwstr/>
  </property>
  <property fmtid="{D5CDD505-2E9C-101B-9397-08002B2CF9AE}" pid="29" name="TLVCodeDiagnosis">
    <vt:lpwstr/>
  </property>
  <property fmtid="{D5CDD505-2E9C-101B-9397-08002B2CF9AE}" pid="30" name="PharmaceuticalCode">
    <vt:lpwstr/>
  </property>
  <property fmtid="{D5CDD505-2E9C-101B-9397-08002B2CF9AE}" pid="31" name="ReferencesTaxHTField0">
    <vt:lpwstr/>
  </property>
  <property fmtid="{D5CDD505-2E9C-101B-9397-08002B2CF9AE}" pid="32" name="TLVCodeActionTaxHTField0">
    <vt:lpwstr/>
  </property>
  <property fmtid="{D5CDD505-2E9C-101B-9397-08002B2CF9AE}" pid="33" name="NLLProjectTypeTaxHTField0">
    <vt:lpwstr>IT/MT|34ab9ae8-cd12-4c4d-a0cf-df0bea4b3ed7</vt:lpwstr>
  </property>
  <property fmtid="{D5CDD505-2E9C-101B-9397-08002B2CF9AE}" pid="34" name="PsychiatricCode">
    <vt:lpwstr/>
  </property>
  <property fmtid="{D5CDD505-2E9C-101B-9397-08002B2CF9AE}" pid="35" name="RadiologicalCodeTaxHTField0">
    <vt:lpwstr/>
  </property>
  <property fmtid="{D5CDD505-2E9C-101B-9397-08002B2CF9AE}" pid="36" name="NLLDocumentType">
    <vt:lpwstr>18;#Information|57688ad1-3070-4f9b-930d-380ac1e3f4f2</vt:lpwstr>
  </property>
  <property fmtid="{D5CDD505-2E9C-101B-9397-08002B2CF9AE}" pid="37" name="NLLProjectType">
    <vt:lpwstr>4;#IT/MT|34ab9ae8-cd12-4c4d-a0cf-df0bea4b3ed7</vt:lpwstr>
  </property>
  <property fmtid="{D5CDD505-2E9C-101B-9397-08002B2CF9AE}" pid="38" name="AnalysisName">
    <vt:lpwstr/>
  </property>
  <property fmtid="{D5CDD505-2E9C-101B-9397-08002B2CF9AE}" pid="39" name="NLLMtptCodeTaxHTField0">
    <vt:lpwstr/>
  </property>
  <property fmtid="{D5CDD505-2E9C-101B-9397-08002B2CF9AE}" pid="40" name="CareActionCodeNonSurgicalTaxHTField0">
    <vt:lpwstr/>
  </property>
  <property fmtid="{D5CDD505-2E9C-101B-9397-08002B2CF9AE}" pid="41" name="NLLApprovedByQuickPart">
    <vt:lpwstr/>
  </property>
  <property fmtid="{D5CDD505-2E9C-101B-9397-08002B2CF9AE}" pid="42" name="NLLProjectDescription">
    <vt:lpwstr/>
  </property>
  <property fmtid="{D5CDD505-2E9C-101B-9397-08002B2CF9AE}" pid="43" name="NPUCode">
    <vt:lpwstr/>
  </property>
  <property fmtid="{D5CDD505-2E9C-101B-9397-08002B2CF9AE}" pid="44" name="NLLClosureDate">
    <vt:lpwstr/>
  </property>
  <property fmtid="{D5CDD505-2E9C-101B-9397-08002B2CF9AE}" pid="45" name="NLLProducerplaceID">
    <vt:lpwstr/>
  </property>
  <property fmtid="{D5CDD505-2E9C-101B-9397-08002B2CF9AE}" pid="46" name="NLLPublishedTemplate">
    <vt:lpwstr/>
  </property>
  <property fmtid="{D5CDD505-2E9C-101B-9397-08002B2CF9AE}" pid="47" name="NLLWFComment">
    <vt:lpwstr/>
  </property>
  <property fmtid="{D5CDD505-2E9C-101B-9397-08002B2CF9AE}" pid="48" name="NLLPTCName">
    <vt:lpwstr/>
  </property>
  <property fmtid="{D5CDD505-2E9C-101B-9397-08002B2CF9AE}" pid="49" name="NLLProjectName">
    <vt:lpwstr/>
  </property>
  <property fmtid="{D5CDD505-2E9C-101B-9397-08002B2CF9AE}" pid="50" name="TaxCatchAll">
    <vt:lpwstr>98;#Kortare väntetider i cancervården - SVF|7b1f8dbb-908b-4f94-b95a-a210939be2e0;#18;#Information|57688ad1-3070-4f9b-930d-380ac1e3f4f2;#1;#Region Norrbotten|2ac66d7d-7456-4491-b0c4-3e1d538f92db;#4;#IT/MT|34ab9ae8-cd12-4c4d-a0cf-df0bea4b3ed7</vt:lpwstr>
  </property>
  <property fmtid="{D5CDD505-2E9C-101B-9397-08002B2CF9AE}" pid="51" name="NLLProjectUrl">
    <vt:lpwstr/>
  </property>
  <property fmtid="{D5CDD505-2E9C-101B-9397-08002B2CF9AE}" pid="52" name="NLLProjectStatus">
    <vt:lpwstr/>
  </property>
  <property fmtid="{D5CDD505-2E9C-101B-9397-08002B2CF9AE}" pid="53" name="NLLSteeringGroup">
    <vt:lpwstr/>
  </property>
  <property fmtid="{D5CDD505-2E9C-101B-9397-08002B2CF9AE}" pid="54" name="NLLTemplateStatus">
    <vt:lpwstr/>
  </property>
  <property fmtid="{D5CDD505-2E9C-101B-9397-08002B2CF9AE}" pid="55" name="NLLProjectLeader">
    <vt:lpwstr/>
  </property>
  <property fmtid="{D5CDD505-2E9C-101B-9397-08002B2CF9AE}" pid="57" name="NLLDefaultTemplate">
    <vt:lpwstr/>
  </property>
  <property fmtid="{D5CDD505-2E9C-101B-9397-08002B2CF9AE}" pid="58" name="NLLProjectVisitor">
    <vt:lpwstr/>
  </property>
  <property fmtid="{D5CDD505-2E9C-101B-9397-08002B2CF9AE}" pid="59" name="NLLApprovedBy">
    <vt:lpwstr/>
  </property>
  <property fmtid="{D5CDD505-2E9C-101B-9397-08002B2CF9AE}" pid="60" name="NLLProjectOwner">
    <vt:lpwstr/>
  </property>
  <property fmtid="{D5CDD505-2E9C-101B-9397-08002B2CF9AE}" pid="61" name="NPUCodeTaxHTField0">
    <vt:lpwstr/>
  </property>
  <property fmtid="{D5CDD505-2E9C-101B-9397-08002B2CF9AE}" pid="62" name="NLLTemplateFolderDescription">
    <vt:lpwstr/>
  </property>
  <property fmtid="{D5CDD505-2E9C-101B-9397-08002B2CF9AE}" pid="63" name="NLLProjectOrderStatus">
    <vt:lpwstr/>
  </property>
  <property fmtid="{D5CDD505-2E9C-101B-9397-08002B2CF9AE}" pid="64" name="NLLReferenceGroup">
    <vt:lpwstr/>
  </property>
  <property fmtid="{D5CDD505-2E9C-101B-9397-08002B2CF9AE}" pid="65" name="NLLInitiationDate">
    <vt:lpwstr/>
  </property>
  <property fmtid="{D5CDD505-2E9C-101B-9397-08002B2CF9AE}" pid="67" name="NLLProjectNr">
    <vt:lpwstr>P_IT/MT_92</vt:lpwstr>
  </property>
  <property fmtid="{D5CDD505-2E9C-101B-9397-08002B2CF9AE}" pid="68" name="NLLWindingUpDate">
    <vt:lpwstr/>
  </property>
  <property fmtid="{D5CDD505-2E9C-101B-9397-08002B2CF9AE}" pid="69" name="NLLPTCProcessTeam">
    <vt:lpwstr/>
  </property>
  <property fmtid="{D5CDD505-2E9C-101B-9397-08002B2CF9AE}" pid="70" name="NLLImplementationDate">
    <vt:lpwstr/>
  </property>
  <property fmtid="{D5CDD505-2E9C-101B-9397-08002B2CF9AE}" pid="71" name="NLLLatestProjectTrackingDate">
    <vt:lpwstr/>
  </property>
  <property fmtid="{D5CDD505-2E9C-101B-9397-08002B2CF9AE}" pid="72" name="NLLProjectTypeText">
    <vt:lpwstr>IT/MT</vt:lpwstr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_dlc_DocIdItemGuid">
    <vt:lpwstr>2f4f5db9-c7b3-4e8b-87f3-c28d11cc8d82</vt:lpwstr>
  </property>
  <property fmtid="{D5CDD505-2E9C-101B-9397-08002B2CF9AE}" pid="77" name="_dlc_policyId">
    <vt:lpwstr>0x010100D7963E0E5B7A40E5AEA07389401D709F007B1238BBD93543428C20870054E92DBF|-297041635</vt:lpwstr>
  </property>
  <property fmtid="{D5CDD505-2E9C-101B-9397-08002B2CF9AE}" pid="78" name="ItemRetentionFormula">
    <vt:lpwstr>&lt;formula id="Microsoft.Office.RecordsManagement.PolicyFeatures.Expiration.Formula.BuiltIn" offset="36" unit="months"&gt;&lt;number&gt;1&lt;/number&gt;&lt;property&gt;NLLThinningTime&lt;/property&gt;&lt;propertyid&gt;2793489f-7251-475b-a975-480031914936&lt;/propertyid&gt;&lt;period&gt;months&lt;/period&gt;&lt;/formula&gt;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0" name="Order">
    <vt:r8>85400</vt:r8>
  </property>
  <property fmtid="{D5CDD505-2E9C-101B-9397-08002B2CF9AE}" pid="81" name="_dlc_LastRun">
    <vt:lpwstr>03/11/2023 23:24:54</vt:lpwstr>
  </property>
  <property fmtid="{D5CDD505-2E9C-101B-9397-08002B2CF9AE}" pid="82" name="_dlc_ItemStageId">
    <vt:lpwstr>1</vt:lpwstr>
  </property>
  <property fmtid="{D5CDD505-2E9C-101B-9397-08002B2CF9AE}" pid="83" name="xd_ProgID">
    <vt:lpwstr/>
  </property>
  <property fmtid="{D5CDD505-2E9C-101B-9397-08002B2CF9AE}" pid="84" name="_SourceUrl">
    <vt:lpwstr/>
  </property>
  <property fmtid="{D5CDD505-2E9C-101B-9397-08002B2CF9AE}" pid="85" name="_SharedFileIndex">
    <vt:lpwstr/>
  </property>
  <property fmtid="{D5CDD505-2E9C-101B-9397-08002B2CF9AE}" pid="86" name="TemplateUrl">
    <vt:lpwstr/>
  </property>
  <property fmtid="{D5CDD505-2E9C-101B-9397-08002B2CF9AE}" pid="88" name="NLLDecisionLevelGoverning">
    <vt:lpwstr/>
  </property>
  <property fmtid="{D5CDD505-2E9C-101B-9397-08002B2CF9AE}" pid="89" name="NLLFactOwner">
    <vt:lpwstr/>
  </property>
  <property fmtid="{D5CDD505-2E9C-101B-9397-08002B2CF9AE}" pid="90" name="NLLFactOwnerText">
    <vt:lpwstr/>
  </property>
  <property fmtid="{D5CDD505-2E9C-101B-9397-08002B2CF9AE}" pid="91" name="xd_Signature">
    <vt:bool>false</vt:bool>
  </property>
  <property fmtid="{D5CDD505-2E9C-101B-9397-08002B2CF9AE}" pid="92" name="NLLDecisionLevel">
    <vt:lpwstr/>
  </property>
  <property fmtid="{D5CDD505-2E9C-101B-9397-08002B2CF9AE}" pid="93" name="NLLPTCProcessLeader">
    <vt:lpwstr/>
  </property>
  <property fmtid="{D5CDD505-2E9C-101B-9397-08002B2CF9AE}" pid="95" name="NLLPTCVISEditor">
    <vt:lpwstr/>
  </property>
</Properties>
</file>